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67" r:id="rId6"/>
    <p:sldId id="259" r:id="rId7"/>
    <p:sldId id="268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4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F187-97FF-4F18-AB56-24E1076CC27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A8EA-653E-4D71-B2E4-29FD099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17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F187-97FF-4F18-AB56-24E1076CC27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A8EA-653E-4D71-B2E4-29FD099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68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F187-97FF-4F18-AB56-24E1076CC27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A8EA-653E-4D71-B2E4-29FD0998FB9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6715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F187-97FF-4F18-AB56-24E1076CC27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A8EA-653E-4D71-B2E4-29FD099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73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F187-97FF-4F18-AB56-24E1076CC27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A8EA-653E-4D71-B2E4-29FD0998FB9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40936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F187-97FF-4F18-AB56-24E1076CC27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A8EA-653E-4D71-B2E4-29FD099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8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F187-97FF-4F18-AB56-24E1076CC27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A8EA-653E-4D71-B2E4-29FD099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595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F187-97FF-4F18-AB56-24E1076CC27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A8EA-653E-4D71-B2E4-29FD099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27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F187-97FF-4F18-AB56-24E1076CC27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A8EA-653E-4D71-B2E4-29FD099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409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F187-97FF-4F18-AB56-24E1076CC27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A8EA-653E-4D71-B2E4-29FD099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29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F187-97FF-4F18-AB56-24E1076CC27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A8EA-653E-4D71-B2E4-29FD099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5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F187-97FF-4F18-AB56-24E1076CC27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A8EA-653E-4D71-B2E4-29FD099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76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F187-97FF-4F18-AB56-24E1076CC27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A8EA-653E-4D71-B2E4-29FD099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579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F187-97FF-4F18-AB56-24E1076CC27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A8EA-653E-4D71-B2E4-29FD099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365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F187-97FF-4F18-AB56-24E1076CC27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A8EA-653E-4D71-B2E4-29FD099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633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CF187-97FF-4F18-AB56-24E1076CC27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A8EA-653E-4D71-B2E4-29FD099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39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CF187-97FF-4F18-AB56-24E1076CC270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AEAA8EA-653E-4D71-B2E4-29FD0998FB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7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2319282-871B-4263-AA22-B9FAEF7050E6}"/>
              </a:ext>
            </a:extLst>
          </p:cNvPr>
          <p:cNvSpPr txBox="1"/>
          <p:nvPr/>
        </p:nvSpPr>
        <p:spPr>
          <a:xfrm>
            <a:off x="1550506" y="817723"/>
            <a:ext cx="90216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TỔNG HỢP CHƯƠNG I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B60C517-C314-4CC5-BB7A-BA38F6DCCD4B}"/>
                  </a:ext>
                </a:extLst>
              </p:cNvPr>
              <p:cNvSpPr txBox="1"/>
              <p:nvPr/>
            </p:nvSpPr>
            <p:spPr>
              <a:xfrm>
                <a:off x="2248413" y="2019038"/>
                <a:ext cx="6650182" cy="3385094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 công thức cần nhớ:</a:t>
                </a:r>
              </a:p>
              <a:p>
                <a:pPr marL="342900" indent="-342900">
                  <a:buFontTx/>
                  <a:buChar char="-"/>
                </a:pP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Định luật Cu –Lông: F = k.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28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80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q</m:t>
                                </m:r>
                              </m:e>
                              <m:sub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80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q</m:t>
                                </m:r>
                              </m:e>
                              <m:sub>
                                <m:r>
                                  <a:rPr lang="en-US" sz="28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sz="280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r</m:t>
                            </m:r>
                          </m:e>
                          <m:sup>
                            <m:r>
                              <a:rPr lang="en-US" sz="28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(N)</a:t>
                </a:r>
              </a:p>
              <a:p>
                <a:pPr marL="342900" indent="-342900">
                  <a:buFontTx/>
                  <a:buChar char="-"/>
                </a:pP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Cường độ điện trường: 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k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sz="28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V/m</a:t>
                </a:r>
              </a:p>
              <a:p>
                <a:pPr marL="342900" indent="-342900">
                  <a:buFontTx/>
                  <a:buChar char="-"/>
                </a:pP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Công của lực điện: A = qEd   (J)</a:t>
                </a:r>
              </a:p>
              <a:p>
                <a:pPr marL="342900" indent="-342900">
                  <a:buFontTx/>
                  <a:buChar char="-"/>
                </a:pP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Hiệu điện thế: U</a:t>
                </a:r>
                <a:r>
                  <a:rPr lang="en-US" sz="2800" baseline="-25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MN 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Ed  (V)</a:t>
                </a:r>
              </a:p>
              <a:p>
                <a:pPr marL="342900" indent="-342900">
                  <a:buFontTx/>
                  <a:buChar char="-"/>
                </a:pP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Tụ điện: 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Q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U</m:t>
                        </m:r>
                      </m:den>
                    </m:f>
                  </m:oMath>
                </a14:m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(F)</a:t>
                </a: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B60C517-C314-4CC5-BB7A-BA38F6DCCD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8413" y="2019038"/>
                <a:ext cx="6650182" cy="3385094"/>
              </a:xfrm>
              <a:prstGeom prst="rect">
                <a:avLst/>
              </a:prstGeom>
              <a:blipFill>
                <a:blip r:embed="rId2"/>
                <a:stretch>
                  <a:fillRect l="-1828" t="-16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031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A2E5E3A-0B29-4C44-8CE3-34C5D7856117}"/>
              </a:ext>
            </a:extLst>
          </p:cNvPr>
          <p:cNvSpPr txBox="1"/>
          <p:nvPr/>
        </p:nvSpPr>
        <p:spPr>
          <a:xfrm>
            <a:off x="1257299" y="1518570"/>
            <a:ext cx="9643582" cy="16471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</a:t>
            </a:r>
            <a:r>
              <a:rPr lang="vi-VN" sz="3200" b="1" i="0" spc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13: </a:t>
            </a:r>
            <a:r>
              <a:rPr lang="vi-VN" sz="3200" i="0" spc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Một tụ điện có điện dung 2</a:t>
            </a:r>
            <a:r>
              <a:rPr lang="en-US" sz="320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.10</a:t>
            </a:r>
            <a:r>
              <a:rPr lang="en-US" sz="3200" baseline="3000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-6</a:t>
            </a:r>
            <a:r>
              <a:rPr lang="en-US" sz="320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3200" i="0" spc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F. Khi đặt một hiệu điện thế 4V vào hai bản tụ. Xác định điện lượng của tụ.</a:t>
            </a:r>
            <a:endParaRPr lang="vi-VN" sz="320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D0BEAC-3C8D-4F7E-BC8E-1544713C1D47}"/>
              </a:ext>
            </a:extLst>
          </p:cNvPr>
          <p:cNvSpPr txBox="1"/>
          <p:nvPr/>
        </p:nvSpPr>
        <p:spPr>
          <a:xfrm>
            <a:off x="1257299" y="3730213"/>
            <a:ext cx="9746323" cy="16471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i="0" spc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Bài 14: </a:t>
            </a:r>
            <a:r>
              <a:rPr lang="vi-VN" sz="3200" i="0" spc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Đặt vào hai đầu tụ điện một hiệu điện thế 10V thì tụ tích được một điện lượng là 20.10</a:t>
            </a:r>
            <a:r>
              <a:rPr lang="vi-VN" sz="3200" i="0" spc="0" baseline="30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-9</a:t>
            </a:r>
            <a:r>
              <a:rPr lang="vi-VN" sz="3200" i="0" spc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C. Điện dung của tụ là?</a:t>
            </a:r>
            <a:endParaRPr lang="vi-VN" sz="320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44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7A89564-0B4C-4A1D-AC72-DFFEDB395707}"/>
              </a:ext>
            </a:extLst>
          </p:cNvPr>
          <p:cNvSpPr txBox="1"/>
          <p:nvPr/>
        </p:nvSpPr>
        <p:spPr>
          <a:xfrm>
            <a:off x="1359427" y="831692"/>
            <a:ext cx="9870227" cy="14526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>
                <a:solidFill>
                  <a:srgbClr val="05050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</a:t>
            </a:r>
            <a:r>
              <a:rPr lang="vi-VN" sz="2800" b="1">
                <a:solidFill>
                  <a:srgbClr val="0505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1:</a:t>
            </a:r>
            <a:r>
              <a:rPr lang="vi-VN" sz="2800">
                <a:solidFill>
                  <a:srgbClr val="0505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Hai điện tích điểm q</a:t>
            </a:r>
            <a:r>
              <a:rPr lang="vi-VN" sz="2800" baseline="-25000">
                <a:solidFill>
                  <a:srgbClr val="0505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vi-VN" sz="2800">
                <a:solidFill>
                  <a:srgbClr val="0505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2.10</a:t>
            </a:r>
            <a:r>
              <a:rPr lang="vi-VN" sz="2800" baseline="30000">
                <a:solidFill>
                  <a:srgbClr val="0505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-8</a:t>
            </a:r>
            <a:r>
              <a:rPr lang="vi-VN" sz="2800">
                <a:solidFill>
                  <a:srgbClr val="0505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 và q</a:t>
            </a:r>
            <a:r>
              <a:rPr lang="vi-VN" sz="2800" baseline="-25000">
                <a:solidFill>
                  <a:srgbClr val="0505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vi-VN" sz="2800">
                <a:solidFill>
                  <a:srgbClr val="0505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-2.10</a:t>
            </a:r>
            <a:r>
              <a:rPr lang="vi-VN" sz="2800" baseline="30000">
                <a:solidFill>
                  <a:srgbClr val="0505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r>
              <a:rPr lang="vi-VN" sz="2800">
                <a:solidFill>
                  <a:srgbClr val="0505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 đặt tại hai điểm A và B cách nhau 30cm trong không khí. Xác định lực tương tác giữa chúng?</a:t>
            </a:r>
            <a:endParaRPr lang="vi-VN" sz="280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178ED2-6B0B-47F9-8BC0-33E141A70D02}"/>
              </a:ext>
            </a:extLst>
          </p:cNvPr>
          <p:cNvSpPr txBox="1"/>
          <p:nvPr/>
        </p:nvSpPr>
        <p:spPr>
          <a:xfrm>
            <a:off x="1248354" y="2785726"/>
            <a:ext cx="27352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</a:p>
          <a:p>
            <a:r>
              <a:rPr lang="vi-VN" sz="2800">
                <a:solidFill>
                  <a:srgbClr val="0505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vi-VN" sz="2800" baseline="-25000">
                <a:solidFill>
                  <a:srgbClr val="0505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vi-VN" sz="2800">
                <a:solidFill>
                  <a:srgbClr val="0505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2.10</a:t>
            </a:r>
            <a:r>
              <a:rPr lang="vi-VN" sz="2800" baseline="30000">
                <a:solidFill>
                  <a:srgbClr val="0505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-8</a:t>
            </a:r>
            <a:r>
              <a:rPr lang="vi-VN" sz="2800">
                <a:solidFill>
                  <a:srgbClr val="0505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en-US" sz="2800">
              <a:solidFill>
                <a:srgbClr val="050505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vi-VN" sz="2800">
                <a:solidFill>
                  <a:srgbClr val="0505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vi-VN" sz="2800" baseline="-25000">
                <a:solidFill>
                  <a:srgbClr val="0505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vi-VN" sz="2800">
                <a:solidFill>
                  <a:srgbClr val="0505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-2.10</a:t>
            </a:r>
            <a:r>
              <a:rPr lang="vi-VN" sz="2800" baseline="30000">
                <a:solidFill>
                  <a:srgbClr val="0505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r>
              <a:rPr lang="vi-VN" sz="2800">
                <a:solidFill>
                  <a:srgbClr val="0505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en-US" sz="2800">
              <a:solidFill>
                <a:srgbClr val="050505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= 30cm = 0,3m</a:t>
            </a:r>
          </a:p>
          <a:p>
            <a:r>
              <a:rPr lang="en-US" sz="280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= 9.10</a:t>
            </a:r>
            <a:r>
              <a:rPr lang="en-US" sz="2800" baseline="3000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80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N.m</a:t>
            </a:r>
            <a:r>
              <a:rPr lang="en-US" sz="2800" baseline="3000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/C</a:t>
            </a:r>
            <a:r>
              <a:rPr lang="en-US" sz="2800" baseline="3000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001E786-0C4A-4F38-BAC1-824481C96169}"/>
                  </a:ext>
                </a:extLst>
              </p:cNvPr>
              <p:cNvSpPr txBox="1"/>
              <p:nvPr/>
            </p:nvSpPr>
            <p:spPr>
              <a:xfrm>
                <a:off x="4568187" y="2785726"/>
                <a:ext cx="6546574" cy="18417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Giải: </a:t>
                </a:r>
              </a:p>
              <a:p>
                <a:r>
                  <a:rPr lang="en-US" sz="3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 = k.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32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2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32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q</m:t>
                                </m:r>
                              </m:e>
                              <m:sub>
                                <m:r>
                                  <a:rPr lang="en-US" sz="32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320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32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q</m:t>
                                </m:r>
                              </m:e>
                              <m:sub>
                                <m:r>
                                  <a:rPr lang="en-US" sz="32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sz="32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r</m:t>
                            </m:r>
                          </m:e>
                          <m:sup>
                            <m:r>
                              <a:rPr lang="en-US" sz="3200" b="0" i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3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= 9.10</a:t>
                </a:r>
                <a:r>
                  <a:rPr lang="en-US" sz="3200" baseline="30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</a:t>
                </a:r>
                <a:r>
                  <a:rPr lang="en-US" sz="3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32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2.10</m:t>
                                </m:r>
                              </m:e>
                              <m:sup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sup>
                            </m:s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.(</m:t>
                            </m:r>
                            <m:sSup>
                              <m:sSupPr>
                                <m:ctrlPr>
                                  <a:rPr lang="en-US" sz="32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−2.10</m:t>
                                </m:r>
                              </m:e>
                              <m:sup>
                                <m:r>
                                  <a:rPr lang="en-US" sz="3200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sup>
                            </m:s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num>
                      <m:den>
                        <m:sSup>
                          <m:sSup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0,3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= 0,4N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001E786-0C4A-4F38-BAC1-824481C961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187" y="2785726"/>
                <a:ext cx="6546574" cy="1841723"/>
              </a:xfrm>
              <a:prstGeom prst="rect">
                <a:avLst/>
              </a:prstGeom>
              <a:blipFill>
                <a:blip r:embed="rId2"/>
                <a:stretch>
                  <a:fillRect l="-2328" t="-4636" b="-8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214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168913F-E62A-4055-96AD-554C1F09CEB4}"/>
              </a:ext>
            </a:extLst>
          </p:cNvPr>
          <p:cNvSpPr txBox="1"/>
          <p:nvPr/>
        </p:nvSpPr>
        <p:spPr>
          <a:xfrm>
            <a:off x="1247232" y="531544"/>
            <a:ext cx="9348214" cy="14526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>
                <a:solidFill>
                  <a:srgbClr val="05050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>
                <a:solidFill>
                  <a:srgbClr val="0505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</a:t>
            </a:r>
            <a:r>
              <a:rPr lang="en-US" sz="2800">
                <a:solidFill>
                  <a:srgbClr val="05050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i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</a:t>
            </a:r>
            <a:r>
              <a:rPr lang="en-US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quả cầu nhỏ mang </a:t>
            </a:r>
            <a:r>
              <a:rPr lang="en-US" sz="2800" i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 tích</a:t>
            </a:r>
            <a:r>
              <a:rPr lang="en-US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q</a:t>
            </a:r>
            <a:r>
              <a:rPr lang="en-US" sz="2800" baseline="-25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-3.10</a:t>
            </a:r>
            <a:r>
              <a:rPr lang="en-US" sz="2800" baseline="30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-9</a:t>
            </a:r>
            <a:r>
              <a:rPr lang="en-US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 và q</a:t>
            </a:r>
            <a:r>
              <a:rPr lang="en-US" sz="2800" baseline="-25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6.10</a:t>
            </a:r>
            <a:r>
              <a:rPr lang="en-US" sz="2800" baseline="30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-9</a:t>
            </a:r>
            <a:r>
              <a:rPr lang="en-US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 hút nhau bằng một lực </a:t>
            </a:r>
            <a:r>
              <a:rPr lang="en-US" sz="2800" i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điện</a:t>
            </a:r>
            <a:r>
              <a:rPr lang="en-US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 = 2.10</a:t>
            </a:r>
            <a:r>
              <a:rPr lang="en-US" sz="2800" baseline="30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-5</a:t>
            </a:r>
            <a:r>
              <a:rPr lang="en-US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trong không khí.</a:t>
            </a:r>
            <a:r>
              <a:rPr lang="en-US" sz="2800" i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Tính khoảng cách giữa</a:t>
            </a:r>
            <a:r>
              <a:rPr lang="en-US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chúng.</a:t>
            </a:r>
            <a:endParaRPr lang="en-US" sz="280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2BC6DD-CCC9-405A-A27C-5F420ABB7C81}"/>
              </a:ext>
            </a:extLst>
          </p:cNvPr>
          <p:cNvSpPr txBox="1"/>
          <p:nvPr/>
        </p:nvSpPr>
        <p:spPr>
          <a:xfrm>
            <a:off x="1247232" y="2500484"/>
            <a:ext cx="9348214" cy="14526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3</a:t>
            </a:r>
            <a:r>
              <a:rPr lang="en-US" sz="28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Hai điện tích điểm giống nhau đặt trong chân không, cách nhau 3cm. Lực đẩy tĩnh điện giữa chúng là 10</a:t>
            </a:r>
            <a:r>
              <a:rPr lang="en-US" sz="2800" baseline="30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-5</a:t>
            </a:r>
            <a:r>
              <a:rPr lang="en-US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N. Tìm độ lớn mỗi điện tích.</a:t>
            </a:r>
            <a:endParaRPr lang="en-US" sz="280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929FC7-C038-4666-B07A-1F94BCFDF800}"/>
              </a:ext>
            </a:extLst>
          </p:cNvPr>
          <p:cNvSpPr txBox="1"/>
          <p:nvPr/>
        </p:nvSpPr>
        <p:spPr>
          <a:xfrm>
            <a:off x="1212480" y="4469424"/>
            <a:ext cx="9565111" cy="1913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vi-VN" sz="28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4:</a:t>
            </a:r>
            <a:r>
              <a:rPr lang="vi-VN" sz="2800">
                <a:solidFill>
                  <a:srgbClr val="000000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vi-VN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Hai điện tích điểm bằng nhau trong chân không cách nhau một khoảng r</a:t>
            </a:r>
            <a:r>
              <a:rPr lang="vi-VN" sz="2800" baseline="-25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vi-VN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2cm. Lực đẩy giữa chúng F</a:t>
            </a:r>
            <a:r>
              <a:rPr lang="vi-VN" sz="2800" baseline="-25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vi-VN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1,6.10</a:t>
            </a:r>
            <a:r>
              <a:rPr lang="vi-VN" sz="2800" baseline="30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r>
              <a:rPr lang="vi-VN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N. Để lực tương tác giữa chúng bằng F</a:t>
            </a:r>
            <a:r>
              <a:rPr lang="vi-VN" sz="2800" baseline="-25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vi-VN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2,5.10</a:t>
            </a:r>
            <a:r>
              <a:rPr lang="vi-VN" sz="2800" baseline="30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r>
              <a:rPr lang="vi-VN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thì khoảng cách giữa chúng là?</a:t>
            </a:r>
            <a:endParaRPr lang="vi-VN" sz="280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019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705CB55-2F4E-468E-AE6D-ABF402CF1AA7}"/>
              </a:ext>
            </a:extLst>
          </p:cNvPr>
          <p:cNvSpPr txBox="1"/>
          <p:nvPr/>
        </p:nvSpPr>
        <p:spPr>
          <a:xfrm>
            <a:off x="1274890" y="985909"/>
            <a:ext cx="8721866" cy="14526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vi-VN" sz="28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5: </a:t>
            </a:r>
            <a:r>
              <a:rPr lang="vi-VN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 điện tích điểm q = -2,5.10</a:t>
            </a:r>
            <a:r>
              <a:rPr lang="vi-VN" sz="2800" baseline="30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-7</a:t>
            </a:r>
            <a:r>
              <a:rPr lang="vi-VN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 đặt tại điểm M trong điện trường, chịu tác dụng của lực điện trường có độ lớn 6,2.10</a:t>
            </a:r>
            <a:r>
              <a:rPr lang="vi-VN" sz="2800" baseline="30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-2</a:t>
            </a:r>
            <a:r>
              <a:rPr lang="vi-VN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N. Xác định cường độ điện trường tại M.</a:t>
            </a:r>
            <a:endParaRPr lang="vi-VN" sz="280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98A4DA-A1A9-4A4C-9EE8-3D3369651827}"/>
              </a:ext>
            </a:extLst>
          </p:cNvPr>
          <p:cNvSpPr txBox="1"/>
          <p:nvPr/>
        </p:nvSpPr>
        <p:spPr>
          <a:xfrm>
            <a:off x="1274889" y="3083667"/>
            <a:ext cx="289641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Tóm tắt: </a:t>
            </a:r>
          </a:p>
          <a:p>
            <a:r>
              <a:rPr lang="vi-VN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 = -2,5.10</a:t>
            </a:r>
            <a:r>
              <a:rPr lang="vi-VN" sz="3200" baseline="30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-7</a:t>
            </a:r>
            <a:r>
              <a:rPr lang="vi-VN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en-US" sz="32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 = </a:t>
            </a:r>
            <a:r>
              <a:rPr lang="vi-VN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6,2.10</a:t>
            </a:r>
            <a:r>
              <a:rPr lang="vi-VN" sz="3200" baseline="30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-2</a:t>
            </a:r>
            <a:r>
              <a:rPr lang="vi-VN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endParaRPr lang="en-US" sz="32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= ? V/m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6D9AF46-19B7-4808-967E-20D6903E09FB}"/>
                  </a:ext>
                </a:extLst>
              </p:cNvPr>
              <p:cNvSpPr txBox="1"/>
              <p:nvPr/>
            </p:nvSpPr>
            <p:spPr>
              <a:xfrm>
                <a:off x="5033371" y="3395995"/>
                <a:ext cx="5524145" cy="14374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Giải: </a:t>
                </a:r>
              </a:p>
              <a:p>
                <a:r>
                  <a:rPr lang="en-US" sz="3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3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vi-VN" sz="320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6,2.10</m:t>
                        </m:r>
                        <m:r>
                          <m:rPr>
                            <m:nor/>
                          </m:rPr>
                          <a:rPr lang="vi-VN" sz="3200" baseline="3000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-2</m:t>
                        </m:r>
                      </m:num>
                      <m:den>
                        <m:r>
                          <m:rPr>
                            <m:nor/>
                          </m:rPr>
                          <a:rPr lang="vi-VN" sz="320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2,5.10</m:t>
                        </m:r>
                        <m:r>
                          <m:rPr>
                            <m:nor/>
                          </m:rPr>
                          <a:rPr lang="vi-VN" sz="3200" baseline="30000">
                            <a:solidFill>
                              <a:srgbClr val="00000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-7</m:t>
                        </m:r>
                      </m:den>
                    </m:f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248000V/m  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6D9AF46-19B7-4808-967E-20D6903E09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3371" y="3395995"/>
                <a:ext cx="5524145" cy="1437445"/>
              </a:xfrm>
              <a:prstGeom prst="rect">
                <a:avLst/>
              </a:prstGeom>
              <a:blipFill>
                <a:blip r:embed="rId2"/>
                <a:stretch>
                  <a:fillRect l="-2870" t="-5932" r="-1876" b="-4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447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E163479-9BCF-472F-9ABE-5A78C2A92863}"/>
              </a:ext>
            </a:extLst>
          </p:cNvPr>
          <p:cNvSpPr txBox="1"/>
          <p:nvPr/>
        </p:nvSpPr>
        <p:spPr>
          <a:xfrm>
            <a:off x="1007763" y="1706444"/>
            <a:ext cx="9215026" cy="21741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vi-VN" sz="32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6: </a:t>
            </a:r>
            <a:r>
              <a:rPr lang="vi-VN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 điện tích điểm Q = -1,6.10</a:t>
            </a:r>
            <a:r>
              <a:rPr lang="vi-VN" sz="3200" baseline="30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-6</a:t>
            </a:r>
            <a:r>
              <a:rPr lang="vi-VN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 đặt trong không khí. Điểm M trong điện trường có cường độ điện trường là 10</a:t>
            </a:r>
            <a:r>
              <a:rPr lang="vi-VN" sz="3200" baseline="30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vi-VN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V/m. M cách điện tích Q một đoạn là bao nhiêu.</a:t>
            </a:r>
            <a:endParaRPr lang="vi-VN" sz="320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2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39EE472-CD89-4DD4-B02F-91A28BCCD34C}"/>
              </a:ext>
            </a:extLst>
          </p:cNvPr>
          <p:cNvSpPr txBox="1"/>
          <p:nvPr/>
        </p:nvSpPr>
        <p:spPr>
          <a:xfrm>
            <a:off x="797119" y="235109"/>
            <a:ext cx="10851542" cy="1913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8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7: </a:t>
            </a:r>
            <a:r>
              <a:rPr lang="vi-VN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 điện tích điểm q = -2.10</a:t>
            </a:r>
            <a:r>
              <a:rPr lang="vi-VN" sz="2800" baseline="30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-7</a:t>
            </a:r>
            <a:r>
              <a:rPr lang="vi-VN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 di chuyển được đoạn đường 5cm dọc theo một đường sức của điện trường đều có cường độ điện trường 5000V/m. Tính công của lực điện thực hiện trong quá trình di chuyển của điện tích q </a:t>
            </a:r>
            <a:endParaRPr lang="vi-VN" sz="280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096E43-11F4-483D-9119-DC1F62C9251E}"/>
              </a:ext>
            </a:extLst>
          </p:cNvPr>
          <p:cNvSpPr txBox="1"/>
          <p:nvPr/>
        </p:nvSpPr>
        <p:spPr>
          <a:xfrm>
            <a:off x="1043587" y="2643894"/>
            <a:ext cx="28863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</a:p>
          <a:p>
            <a:r>
              <a:rPr lang="vi-VN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 = -2.10</a:t>
            </a:r>
            <a:r>
              <a:rPr lang="vi-VN" sz="3200" baseline="30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-7</a:t>
            </a:r>
            <a:r>
              <a:rPr lang="vi-VN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en-US" sz="320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= 5cm =0,05m</a:t>
            </a:r>
          </a:p>
          <a:p>
            <a:r>
              <a:rPr lang="en-US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= 5000V/m</a:t>
            </a:r>
          </a:p>
          <a:p>
            <a:r>
              <a:rPr lang="en-US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= ?(J)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BC9C62-4A23-49A0-83BD-A5A75A083A38}"/>
              </a:ext>
            </a:extLst>
          </p:cNvPr>
          <p:cNvSpPr txBox="1"/>
          <p:nvPr/>
        </p:nvSpPr>
        <p:spPr>
          <a:xfrm>
            <a:off x="4592548" y="3139567"/>
            <a:ext cx="51165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Giải: 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A = qEd =</a:t>
            </a:r>
            <a:r>
              <a:rPr lang="vi-VN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-2.10</a:t>
            </a:r>
            <a:r>
              <a:rPr lang="vi-VN" sz="3200" baseline="30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-7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.5000.0,05 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   = -5.10</a:t>
            </a:r>
            <a:r>
              <a:rPr lang="en-US" sz="32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-5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J </a:t>
            </a:r>
          </a:p>
        </p:txBody>
      </p:sp>
    </p:spTree>
    <p:extLst>
      <p:ext uri="{BB962C8B-B14F-4D97-AF65-F5344CB8AC3E}">
        <p14:creationId xmlns:p14="http://schemas.microsoft.com/office/powerpoint/2010/main" val="291785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202733C-BFDE-4441-B63E-18708FE3C313}"/>
              </a:ext>
            </a:extLst>
          </p:cNvPr>
          <p:cNvSpPr txBox="1"/>
          <p:nvPr/>
        </p:nvSpPr>
        <p:spPr>
          <a:xfrm>
            <a:off x="1109830" y="1684962"/>
            <a:ext cx="8835556" cy="269150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vi-VN" sz="32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8: </a:t>
            </a:r>
            <a:r>
              <a:rPr lang="vi-VN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Điện tích điểm q = -3.10</a:t>
            </a:r>
            <a:r>
              <a:rPr lang="vi-VN" sz="3200" baseline="30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-6</a:t>
            </a:r>
            <a:r>
              <a:rPr lang="vi-VN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 di chuyển được đoạn đường 2,5cm dọc theo một đường sức điện nhưng ngược chiều của đường sức trong một điện trường đều có cường độ điện trường 4000 V/m. Tìm công của lực điện trong sự di chuyển của điện tích q </a:t>
            </a:r>
            <a:endParaRPr lang="vi-VN" sz="320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39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5784BA9-DD90-4EFE-8A93-110CA1D729C0}"/>
              </a:ext>
            </a:extLst>
          </p:cNvPr>
          <p:cNvSpPr txBox="1"/>
          <p:nvPr/>
        </p:nvSpPr>
        <p:spPr>
          <a:xfrm>
            <a:off x="1489752" y="551396"/>
            <a:ext cx="9493829" cy="1913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vi-VN" sz="28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9: </a:t>
            </a:r>
            <a:r>
              <a:rPr lang="vi-VN" sz="28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Một điện tích điểm di chuyển dọc theo đường sức của một điện trường đều có cường độ điện trường E = 2000 V/m, đi được một khoảng d = 10cm. Lực điện trường thực hiện được công 10.10</a:t>
            </a:r>
            <a:r>
              <a:rPr lang="vi-VN" sz="2800" baseline="300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-5 </a:t>
            </a:r>
            <a:r>
              <a:rPr lang="vi-VN" sz="28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J. Xác định độ lớn của điện tích. </a:t>
            </a:r>
            <a:endParaRPr lang="vi-VN" sz="280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4C4A97-2C9A-48A8-B151-BC5F1538FE1C}"/>
              </a:ext>
            </a:extLst>
          </p:cNvPr>
          <p:cNvSpPr txBox="1"/>
          <p:nvPr/>
        </p:nvSpPr>
        <p:spPr>
          <a:xfrm>
            <a:off x="1489752" y="2772718"/>
            <a:ext cx="9493829" cy="14526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vi-VN" sz="2800" b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Câu 10: </a:t>
            </a:r>
            <a:r>
              <a:rPr lang="vi-VN" sz="28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Hai điểm M và N cùng nằm trên một đường sức của một điện trường đều cách nhau 2m. Độ lớn của cường độ điện trường là 500V/m. Tìm hiệu điện thế giữa hai điểm đó.</a:t>
            </a:r>
            <a:endParaRPr lang="vi-VN" sz="280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1B17AE-B92E-482E-9915-BF2333D1E81C}"/>
              </a:ext>
            </a:extLst>
          </p:cNvPr>
          <p:cNvSpPr txBox="1"/>
          <p:nvPr/>
        </p:nvSpPr>
        <p:spPr>
          <a:xfrm>
            <a:off x="1687018" y="4544214"/>
            <a:ext cx="219661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d = 2m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E = 500V/m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32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= ? V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5B75F4-1EA2-49EB-849C-AA41BA78A9B1}"/>
              </a:ext>
            </a:extLst>
          </p:cNvPr>
          <p:cNvSpPr txBox="1"/>
          <p:nvPr/>
        </p:nvSpPr>
        <p:spPr>
          <a:xfrm>
            <a:off x="4883593" y="5036657"/>
            <a:ext cx="49076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32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MN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= Ed = 500.2= 1000 V</a:t>
            </a:r>
          </a:p>
        </p:txBody>
      </p:sp>
    </p:spTree>
    <p:extLst>
      <p:ext uri="{BB962C8B-B14F-4D97-AF65-F5344CB8AC3E}">
        <p14:creationId xmlns:p14="http://schemas.microsoft.com/office/powerpoint/2010/main" val="1754886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519A2F1-B9BE-470A-9D8D-C1951F853DDE}"/>
              </a:ext>
            </a:extLst>
          </p:cNvPr>
          <p:cNvSpPr txBox="1"/>
          <p:nvPr/>
        </p:nvSpPr>
        <p:spPr>
          <a:xfrm>
            <a:off x="1325366" y="676263"/>
            <a:ext cx="10140594" cy="145264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</a:t>
            </a:r>
            <a:r>
              <a:rPr lang="vi-VN" sz="28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11: </a:t>
            </a:r>
            <a:r>
              <a:rPr lang="vi-VN" sz="28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 một đường sức của điện trường đều có hai điểm M và N cách nhau 40cm. Hiệu điện thế gữa hai điểm M và N là 16V. Tính cường độ điện trường.</a:t>
            </a:r>
            <a:endParaRPr lang="vi-VN" sz="280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9F0BAB-D092-4D26-B199-6B9F371F56A1}"/>
              </a:ext>
            </a:extLst>
          </p:cNvPr>
          <p:cNvSpPr txBox="1"/>
          <p:nvPr/>
        </p:nvSpPr>
        <p:spPr>
          <a:xfrm>
            <a:off x="1325366" y="2627644"/>
            <a:ext cx="9996755" cy="9916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vi-VN" sz="28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12: </a:t>
            </a:r>
            <a:r>
              <a:rPr lang="vi-VN" sz="2800" b="0" i="0" spc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Một tụ điện có điện dung 2</a:t>
            </a:r>
            <a:r>
              <a:rPr lang="en-US" sz="2800" b="0" i="0" spc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.10</a:t>
            </a:r>
            <a:r>
              <a:rPr lang="en-US" sz="2800" b="0" i="0" spc="0" baseline="300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-6</a:t>
            </a:r>
            <a:r>
              <a:rPr lang="vi-VN" sz="2800" b="0" i="0" spc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 được tích điện ở hiệu điện thế U. Biết điện tích của tụ là 2,5.10</a:t>
            </a:r>
            <a:r>
              <a:rPr lang="en-US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-4</a:t>
            </a:r>
            <a:r>
              <a:rPr lang="en-US" sz="2800" b="0" i="0" spc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2800" b="0" i="0" spc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C. Tìm hiệu điện thế U.</a:t>
            </a:r>
            <a:endParaRPr lang="vi-VN" sz="2800">
              <a:effectLst/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85ACF3-00D4-46F8-B0E4-7D9C8C67972B}"/>
              </a:ext>
            </a:extLst>
          </p:cNvPr>
          <p:cNvSpPr txBox="1"/>
          <p:nvPr/>
        </p:nvSpPr>
        <p:spPr>
          <a:xfrm>
            <a:off x="1548538" y="4021420"/>
            <a:ext cx="254057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 = 2.10</a:t>
            </a:r>
            <a:r>
              <a:rPr lang="en-US" sz="28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Q = 2,5.10</a:t>
            </a:r>
            <a:r>
              <a:rPr lang="en-US" sz="28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U =? V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574E740-C755-4A73-A438-6EB9BFDD5BB9}"/>
                  </a:ext>
                </a:extLst>
              </p:cNvPr>
              <p:cNvSpPr txBox="1"/>
              <p:nvPr/>
            </p:nvSpPr>
            <p:spPr>
              <a:xfrm>
                <a:off x="4850027" y="4021420"/>
                <a:ext cx="5290566" cy="12143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Giải:</a:t>
                </a:r>
              </a:p>
              <a:p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den>
                    </m:f>
                  </m:oMath>
                </a14:m>
                <a:r>
                  <a:rPr lang="en-US" sz="3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=&gt; U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en-US" sz="3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2,5.10</m:t>
                        </m:r>
                        <m:r>
                          <m:rPr>
                            <m:nor/>
                          </m:rPr>
                          <a:rPr lang="en-US" sz="2800" baseline="300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-4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2.10</m:t>
                        </m:r>
                        <m:r>
                          <m:rPr>
                            <m:nor/>
                          </m:rPr>
                          <a:rPr lang="en-US" sz="2800" baseline="300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-6</m:t>
                        </m:r>
                      </m:den>
                    </m:f>
                  </m:oMath>
                </a14:m>
                <a:r>
                  <a:rPr lang="en-US" sz="2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125V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574E740-C755-4A73-A438-6EB9BFDD5B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027" y="4021420"/>
                <a:ext cx="5290566" cy="1214307"/>
              </a:xfrm>
              <a:prstGeom prst="rect">
                <a:avLst/>
              </a:prstGeom>
              <a:blipFill>
                <a:blip r:embed="rId2"/>
                <a:stretch>
                  <a:fillRect l="-2422" t="-5528" b="-45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039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/>
      <p:bldP spid="9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165</TotalTime>
  <Words>802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5</cp:revision>
  <dcterms:created xsi:type="dcterms:W3CDTF">2021-10-02T10:15:59Z</dcterms:created>
  <dcterms:modified xsi:type="dcterms:W3CDTF">2021-10-02T13:01:56Z</dcterms:modified>
</cp:coreProperties>
</file>